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554" r:id="rId3"/>
    <p:sldId id="259" r:id="rId4"/>
    <p:sldId id="271" r:id="rId5"/>
    <p:sldId id="265" r:id="rId6"/>
    <p:sldId id="565" r:id="rId7"/>
    <p:sldId id="553" r:id="rId8"/>
    <p:sldId id="266" r:id="rId9"/>
    <p:sldId id="267" r:id="rId10"/>
    <p:sldId id="545" r:id="rId11"/>
    <p:sldId id="555" r:id="rId12"/>
    <p:sldId id="546" r:id="rId13"/>
    <p:sldId id="556" r:id="rId14"/>
    <p:sldId id="548" r:id="rId15"/>
    <p:sldId id="557" r:id="rId16"/>
    <p:sldId id="549" r:id="rId17"/>
    <p:sldId id="558" r:id="rId18"/>
    <p:sldId id="559" r:id="rId19"/>
    <p:sldId id="561" r:id="rId20"/>
    <p:sldId id="551" r:id="rId21"/>
    <p:sldId id="562" r:id="rId22"/>
    <p:sldId id="563" r:id="rId23"/>
    <p:sldId id="552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42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EF444-6E55-4F4A-B5B1-0777E19436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83864-6079-4FCF-9D4D-6F73CEE10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6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7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9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3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7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8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9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7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3DB5C-CE1B-4D0B-BEDC-32AF8965B8B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BE0E9-384B-4DF6-A124-9DAD9928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9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349208" y="1467775"/>
            <a:ext cx="80772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en-US" altLang="en-US" sz="2400" b="1" dirty="0"/>
              <a:t>KHOA </a:t>
            </a:r>
            <a:r>
              <a:rPr lang="en-US" altLang="en-US" sz="2400" b="1" dirty="0" err="1"/>
              <a:t>KHOA</a:t>
            </a:r>
            <a:r>
              <a:rPr lang="en-US" altLang="en-US" sz="2400" b="1" dirty="0"/>
              <a:t> HỌC ỨNG DỤNG</a:t>
            </a:r>
          </a:p>
          <a:p>
            <a:pPr algn="ctr" eaLnBrk="1" hangingPunct="1">
              <a:spcBef>
                <a:spcPts val="1200"/>
              </a:spcBef>
            </a:pPr>
            <a:r>
              <a:rPr lang="en-US" altLang="en-US" sz="2400" b="1" dirty="0"/>
              <a:t>NGÀNH KỸ THUẬT HOÁ HỌC</a:t>
            </a:r>
          </a:p>
        </p:txBody>
      </p:sp>
      <p:sp>
        <p:nvSpPr>
          <p:cNvPr id="2051" name="TextBox 5"/>
          <p:cNvSpPr txBox="1">
            <a:spLocks noChangeArrowheads="1"/>
          </p:cNvSpPr>
          <p:nvPr/>
        </p:nvSpPr>
        <p:spPr bwMode="auto">
          <a:xfrm>
            <a:off x="2133600" y="6096000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1200"/>
              </a:spcBef>
            </a:pPr>
            <a:r>
              <a:rPr lang="en-US" altLang="en-US" sz="2400" b="1" dirty="0"/>
              <a:t>THÁNG 9 - 2024</a:t>
            </a:r>
          </a:p>
        </p:txBody>
      </p:sp>
      <p:pic>
        <p:nvPicPr>
          <p:cNvPr id="2052" name="Picture 9" descr="logoTDT-banquy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6200"/>
            <a:ext cx="1799922" cy="98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Box 7"/>
          <p:cNvSpPr txBox="1">
            <a:spLocks noChangeArrowheads="1"/>
          </p:cNvSpPr>
          <p:nvPr/>
        </p:nvSpPr>
        <p:spPr bwMode="auto">
          <a:xfrm>
            <a:off x="234908" y="3376836"/>
            <a:ext cx="8305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dirty="0"/>
              <a:t>TÌM HIỂU VỀ CÁC CHUYÊN NGÀNH</a:t>
            </a:r>
          </a:p>
        </p:txBody>
      </p:sp>
    </p:spTree>
    <p:extLst>
      <p:ext uri="{BB962C8B-B14F-4D97-AF65-F5344CB8AC3E}">
        <p14:creationId xmlns:p14="http://schemas.microsoft.com/office/powerpoint/2010/main" val="359270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E5C5BC-FF69-9E0E-A89D-ACBCC5C92009}"/>
              </a:ext>
            </a:extLst>
          </p:cNvPr>
          <p:cNvSpPr txBox="1"/>
          <p:nvPr/>
        </p:nvSpPr>
        <p:spPr>
          <a:xfrm>
            <a:off x="217713" y="65314"/>
            <a:ext cx="645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6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VL </a:t>
            </a:r>
            <a:r>
              <a:rPr lang="en-US" sz="2800" b="1" dirty="0" err="1">
                <a:latin typeface="Times New Roman" panose="02020603050405020304" pitchFamily="18" charset="0"/>
              </a:rPr>
              <a:t>vô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4" name="Picture 9" descr="logoTDT-banquyen">
            <a:extLst>
              <a:ext uri="{FF2B5EF4-FFF2-40B4-BE49-F238E27FC236}">
                <a16:creationId xmlns:a16="http://schemas.microsoft.com/office/drawing/2014/main" id="{0D130CF2-31E1-CC31-51AC-248C278B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13498-C741-256F-0695-E67F9F01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637"/>
            <a:ext cx="9144000" cy="59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8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74012-0090-E5BE-4278-89098E8F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647"/>
            <a:ext cx="9144000" cy="2596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0EC06-AD38-73CB-CB3E-12462B1FA2AE}"/>
              </a:ext>
            </a:extLst>
          </p:cNvPr>
          <p:cNvSpPr txBox="1"/>
          <p:nvPr/>
        </p:nvSpPr>
        <p:spPr>
          <a:xfrm>
            <a:off x="217713" y="65314"/>
            <a:ext cx="645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6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VL </a:t>
            </a:r>
            <a:r>
              <a:rPr lang="en-US" sz="2800" b="1" dirty="0" err="1">
                <a:latin typeface="Times New Roman" panose="02020603050405020304" pitchFamily="18" charset="0"/>
              </a:rPr>
              <a:t>vô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5" name="Picture 9" descr="logoTDT-banquyen">
            <a:extLst>
              <a:ext uri="{FF2B5EF4-FFF2-40B4-BE49-F238E27FC236}">
                <a16:creationId xmlns:a16="http://schemas.microsoft.com/office/drawing/2014/main" id="{4711BFEB-2CE6-F797-453C-641BA33E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01143-84AF-7E62-05DA-608093AD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4183"/>
            <a:ext cx="9144000" cy="9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6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22B2A-81FE-3606-9C17-9B075F4C6A47}"/>
              </a:ext>
            </a:extLst>
          </p:cNvPr>
          <p:cNvSpPr txBox="1"/>
          <p:nvPr/>
        </p:nvSpPr>
        <p:spPr>
          <a:xfrm>
            <a:off x="217713" y="65314"/>
            <a:ext cx="645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6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VL </a:t>
            </a:r>
            <a:r>
              <a:rPr lang="en-US" sz="2800" b="1" dirty="0" err="1">
                <a:latin typeface="Times New Roman" panose="02020603050405020304" pitchFamily="18" charset="0"/>
              </a:rPr>
              <a:t>hữu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5" name="Picture 9" descr="logoTDT-banquyen">
            <a:extLst>
              <a:ext uri="{FF2B5EF4-FFF2-40B4-BE49-F238E27FC236}">
                <a16:creationId xmlns:a16="http://schemas.microsoft.com/office/drawing/2014/main" id="{B1EE4AC3-C2B3-7AF9-56EB-CB04849E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B6147-3B90-0232-5A8C-8AA9CD857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6940"/>
            <a:ext cx="9144000" cy="3341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185A4-EE66-D64D-E631-48289D33C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3856"/>
            <a:ext cx="9144000" cy="9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1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7B7EC3-B1A8-CD22-7056-4525148B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7794"/>
            <a:ext cx="9144000" cy="2884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652E32-1675-FD67-3900-ABF2EC63AB97}"/>
              </a:ext>
            </a:extLst>
          </p:cNvPr>
          <p:cNvSpPr txBox="1"/>
          <p:nvPr/>
        </p:nvSpPr>
        <p:spPr>
          <a:xfrm>
            <a:off x="217713" y="65314"/>
            <a:ext cx="645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6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VL </a:t>
            </a:r>
            <a:r>
              <a:rPr lang="en-US" sz="2800" b="1" dirty="0" err="1">
                <a:latin typeface="Times New Roman" panose="02020603050405020304" pitchFamily="18" charset="0"/>
              </a:rPr>
              <a:t>hữu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3" name="Picture 9" descr="logoTDT-banquyen">
            <a:extLst>
              <a:ext uri="{FF2B5EF4-FFF2-40B4-BE49-F238E27FC236}">
                <a16:creationId xmlns:a16="http://schemas.microsoft.com/office/drawing/2014/main" id="{326A69A2-E468-CA26-04D9-3F54FED5E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44B438-3571-3B1A-6666-A65ED00C9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3788"/>
            <a:ext cx="9144000" cy="9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7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44E32-0F64-9263-945F-717C478E9926}"/>
              </a:ext>
            </a:extLst>
          </p:cNvPr>
          <p:cNvSpPr txBox="1"/>
          <p:nvPr/>
        </p:nvSpPr>
        <p:spPr>
          <a:xfrm>
            <a:off x="217713" y="65314"/>
            <a:ext cx="847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6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tổng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hợp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hữu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4" name="Picture 9" descr="logoTDT-banquyen">
            <a:extLst>
              <a:ext uri="{FF2B5EF4-FFF2-40B4-BE49-F238E27FC236}">
                <a16:creationId xmlns:a16="http://schemas.microsoft.com/office/drawing/2014/main" id="{F4201A45-7F61-CDE3-5776-B60FC901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71131-F01D-80FB-4109-D2C4704C0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48"/>
            <a:ext cx="9144000" cy="924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B7929-0B9D-7CF0-1082-11C2A8DEC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7854"/>
            <a:ext cx="9144000" cy="25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9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4F9608-D6CE-D28E-4EC0-872791AF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135"/>
            <a:ext cx="9144000" cy="924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A823DF-4264-28D0-AD20-F37DE92E98F3}"/>
              </a:ext>
            </a:extLst>
          </p:cNvPr>
          <p:cNvSpPr txBox="1"/>
          <p:nvPr/>
        </p:nvSpPr>
        <p:spPr>
          <a:xfrm>
            <a:off x="217713" y="65314"/>
            <a:ext cx="847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6 </a:t>
            </a:r>
            <a:r>
              <a:rPr lang="en-US" sz="2800" b="1" dirty="0">
                <a:latin typeface="Times New Roman" panose="02020603050405020304" pitchFamily="18" charset="0"/>
              </a:rPr>
              <a:t>–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tổng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hợp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hữu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4" name="Picture 9" descr="logoTDT-banquyen">
            <a:extLst>
              <a:ext uri="{FF2B5EF4-FFF2-40B4-BE49-F238E27FC236}">
                <a16:creationId xmlns:a16="http://schemas.microsoft.com/office/drawing/2014/main" id="{4DEB870B-FCED-D9B2-2F5E-77DDB3CE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6060C-11E9-48C6-64A4-98774051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4141"/>
            <a:ext cx="9144000" cy="35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1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64A063-ABBB-D16B-90DA-CD5E81B4904E}"/>
              </a:ext>
            </a:extLst>
          </p:cNvPr>
          <p:cNvSpPr txBox="1"/>
          <p:nvPr/>
        </p:nvSpPr>
        <p:spPr>
          <a:xfrm>
            <a:off x="221471" y="0"/>
            <a:ext cx="84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7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4" name="Picture 9" descr="logoTDT-banquyen">
            <a:extLst>
              <a:ext uri="{FF2B5EF4-FFF2-40B4-BE49-F238E27FC236}">
                <a16:creationId xmlns:a16="http://schemas.microsoft.com/office/drawing/2014/main" id="{2134A839-3F7F-1991-8B39-A7FD7601F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8B738D-193A-ECCC-859D-428E5F293657}"/>
              </a:ext>
            </a:extLst>
          </p:cNvPr>
          <p:cNvSpPr txBox="1"/>
          <p:nvPr/>
        </p:nvSpPr>
        <p:spPr>
          <a:xfrm>
            <a:off x="3200870" y="715328"/>
            <a:ext cx="4598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THHC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4D6CA-6190-27B7-F683-057E6B8D4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5379"/>
            <a:ext cx="9144000" cy="2882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73F34-C026-609C-ABFA-328B2ABB5B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375"/>
          <a:stretch/>
        </p:blipFill>
        <p:spPr>
          <a:xfrm>
            <a:off x="0" y="1500825"/>
            <a:ext cx="9144000" cy="523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92F7F5-0058-E0ED-C1F3-1FAB623B232E}"/>
              </a:ext>
            </a:extLst>
          </p:cNvPr>
          <p:cNvSpPr txBox="1"/>
          <p:nvPr/>
        </p:nvSpPr>
        <p:spPr>
          <a:xfrm>
            <a:off x="123713" y="5109882"/>
            <a:ext cx="8616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Cử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nhân</a:t>
            </a:r>
            <a:r>
              <a:rPr lang="en-US" sz="2800" b="1" dirty="0">
                <a:latin typeface="Times New Roman" panose="02020603050405020304" pitchFamily="18" charset="0"/>
              </a:rPr>
              <a:t> 9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tự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</a:rPr>
              <a:t> 12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bắt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buộc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651F2-3D85-6110-4A66-D8D6E8B41E52}"/>
              </a:ext>
            </a:extLst>
          </p:cNvPr>
          <p:cNvSpPr txBox="1"/>
          <p:nvPr/>
        </p:nvSpPr>
        <p:spPr>
          <a:xfrm>
            <a:off x="123713" y="5757961"/>
            <a:ext cx="8616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Kỹ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sư</a:t>
            </a:r>
            <a:r>
              <a:rPr lang="en-US" sz="2800" b="1" dirty="0">
                <a:latin typeface="Times New Roman" panose="02020603050405020304" pitchFamily="18" charset="0"/>
              </a:rPr>
              <a:t> 9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tự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</a:rPr>
              <a:t>  9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bắt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buộc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5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48521-35DD-8215-11FA-3B9A971710FA}"/>
              </a:ext>
            </a:extLst>
          </p:cNvPr>
          <p:cNvSpPr txBox="1"/>
          <p:nvPr/>
        </p:nvSpPr>
        <p:spPr>
          <a:xfrm>
            <a:off x="221471" y="0"/>
            <a:ext cx="84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7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3" name="Picture 9" descr="logoTDT-banquyen">
            <a:extLst>
              <a:ext uri="{FF2B5EF4-FFF2-40B4-BE49-F238E27FC236}">
                <a16:creationId xmlns:a16="http://schemas.microsoft.com/office/drawing/2014/main" id="{8CB83438-8883-5567-4D08-29F1BC1B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46454-3030-507A-A628-3CD3BC4E0BE8}"/>
              </a:ext>
            </a:extLst>
          </p:cNvPr>
          <p:cNvSpPr txBox="1"/>
          <p:nvPr/>
        </p:nvSpPr>
        <p:spPr>
          <a:xfrm>
            <a:off x="2356394" y="625228"/>
            <a:ext cx="473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VLHC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2D68C-D050-EED4-72BD-5B29913DA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9820"/>
            <a:ext cx="9144000" cy="2858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01826-D014-00B1-5ED3-9A23DA470C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375"/>
          <a:stretch/>
        </p:blipFill>
        <p:spPr>
          <a:xfrm>
            <a:off x="0" y="1500825"/>
            <a:ext cx="914400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9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A7B03B-7CAD-5340-8DDD-ADAE59BC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375"/>
          <a:stretch/>
        </p:blipFill>
        <p:spPr>
          <a:xfrm>
            <a:off x="0" y="1500825"/>
            <a:ext cx="9144000" cy="523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AC3B7B-154B-A658-115E-D01072177E67}"/>
              </a:ext>
            </a:extLst>
          </p:cNvPr>
          <p:cNvSpPr txBox="1"/>
          <p:nvPr/>
        </p:nvSpPr>
        <p:spPr>
          <a:xfrm>
            <a:off x="221471" y="0"/>
            <a:ext cx="84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7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4" name="Picture 9" descr="logoTDT-banquyen">
            <a:extLst>
              <a:ext uri="{FF2B5EF4-FFF2-40B4-BE49-F238E27FC236}">
                <a16:creationId xmlns:a16="http://schemas.microsoft.com/office/drawing/2014/main" id="{E64CFE6F-A109-0C02-9F7E-1ABCC0FF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BE85D9-DC79-4E8E-2165-1B418DCCAE6D}"/>
              </a:ext>
            </a:extLst>
          </p:cNvPr>
          <p:cNvSpPr txBox="1"/>
          <p:nvPr/>
        </p:nvSpPr>
        <p:spPr>
          <a:xfrm>
            <a:off x="2399424" y="592208"/>
            <a:ext cx="4727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VLVC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057D3-17DB-F03D-5F7A-09DCFB9C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4045"/>
            <a:ext cx="9144000" cy="770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EFC3E-9910-F2B7-6798-9B83B786E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94839"/>
            <a:ext cx="9144000" cy="21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70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513B2-D60E-2FA0-847B-FE99DF9C12D5}"/>
              </a:ext>
            </a:extLst>
          </p:cNvPr>
          <p:cNvSpPr txBox="1"/>
          <p:nvPr/>
        </p:nvSpPr>
        <p:spPr>
          <a:xfrm>
            <a:off x="205335" y="53599"/>
            <a:ext cx="84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8 –  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3" name="Picture 9" descr="logoTDT-banquyen">
            <a:extLst>
              <a:ext uri="{FF2B5EF4-FFF2-40B4-BE49-F238E27FC236}">
                <a16:creationId xmlns:a16="http://schemas.microsoft.com/office/drawing/2014/main" id="{80C5E59C-766C-2F80-7003-CDB7B43A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F4D486-31F1-6F67-2EF4-A119BEA4AA00}"/>
              </a:ext>
            </a:extLst>
          </p:cNvPr>
          <p:cNvSpPr txBox="1"/>
          <p:nvPr/>
        </p:nvSpPr>
        <p:spPr>
          <a:xfrm>
            <a:off x="311972" y="1194099"/>
            <a:ext cx="8493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như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nhau</a:t>
            </a:r>
            <a:r>
              <a:rPr lang="en-US" sz="2800" b="1" dirty="0">
                <a:latin typeface="Times New Roman" panose="02020603050405020304" pitchFamily="18" charset="0"/>
              </a:rPr>
              <a:t>: bao </a:t>
            </a:r>
            <a:r>
              <a:rPr lang="en-US" sz="2800" b="1" dirty="0" err="1">
                <a:latin typeface="Times New Roman" panose="02020603050405020304" pitchFamily="18" charset="0"/>
              </a:rPr>
              <a:t>gồm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35315-A26E-8E52-D839-90E36975F3CE}"/>
              </a:ext>
            </a:extLst>
          </p:cNvPr>
          <p:cNvSpPr txBox="1"/>
          <p:nvPr/>
        </p:nvSpPr>
        <p:spPr>
          <a:xfrm>
            <a:off x="311972" y="1995543"/>
            <a:ext cx="845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Cử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nhân</a:t>
            </a:r>
            <a:r>
              <a:rPr lang="en-US" sz="2800" b="1" dirty="0">
                <a:latin typeface="Times New Roman" panose="02020603050405020304" pitchFamily="18" charset="0"/>
              </a:rPr>
              <a:t>: </a:t>
            </a:r>
            <a:r>
              <a:rPr lang="en-US" sz="2800" b="1" dirty="0" err="1">
                <a:latin typeface="Times New Roman" panose="02020603050405020304" pitchFamily="18" charset="0"/>
              </a:rPr>
              <a:t>làm</a:t>
            </a:r>
            <a:r>
              <a:rPr lang="en-US" sz="2800" b="1" dirty="0">
                <a:latin typeface="Times New Roman" panose="02020603050405020304" pitchFamily="18" charset="0"/>
              </a:rPr>
              <a:t> KLTN 8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0C5EB-FAB0-6770-CDDC-BF24B7E93002}"/>
              </a:ext>
            </a:extLst>
          </p:cNvPr>
          <p:cNvSpPr txBox="1"/>
          <p:nvPr/>
        </p:nvSpPr>
        <p:spPr>
          <a:xfrm>
            <a:off x="311972" y="2791386"/>
            <a:ext cx="845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Kỹ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sư</a:t>
            </a:r>
            <a:r>
              <a:rPr lang="en-US" sz="2800" b="1" dirty="0">
                <a:latin typeface="Times New Roman" panose="02020603050405020304" pitchFamily="18" charset="0"/>
              </a:rPr>
              <a:t>: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10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môn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sâu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tự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chọn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BE7B1-3FC7-87BF-F037-1DE6892DB5A1}"/>
              </a:ext>
            </a:extLst>
          </p:cNvPr>
          <p:cNvSpPr txBox="1"/>
          <p:nvPr/>
        </p:nvSpPr>
        <p:spPr>
          <a:xfrm>
            <a:off x="484094" y="3738282"/>
            <a:ext cx="8175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SV </a:t>
            </a:r>
            <a:r>
              <a:rPr lang="en-US" sz="2800" b="1" dirty="0" err="1">
                <a:latin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sẽ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môn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sâu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khác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nhau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29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TDT-banquyen">
            <a:extLst>
              <a:ext uri="{FF2B5EF4-FFF2-40B4-BE49-F238E27FC236}">
                <a16:creationId xmlns:a16="http://schemas.microsoft.com/office/drawing/2014/main" id="{08FDD41B-598D-817F-0D5B-92584D259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0199C-C1D5-9D20-2C79-5A15C888C89F}"/>
              </a:ext>
            </a:extLst>
          </p:cNvPr>
          <p:cNvSpPr txBox="1"/>
          <p:nvPr/>
        </p:nvSpPr>
        <p:spPr>
          <a:xfrm>
            <a:off x="532504" y="78530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Khóa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tuyển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sinh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năm</a:t>
            </a:r>
            <a:r>
              <a:rPr lang="en-US" sz="2800" b="1" dirty="0">
                <a:latin typeface="Times New Roman" panose="02020603050405020304" pitchFamily="18" charset="0"/>
              </a:rPr>
              <a:t> 2022: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BEA79-AA76-FB49-9C52-3BDF5DCD52F9}"/>
              </a:ext>
            </a:extLst>
          </p:cNvPr>
          <p:cNvSpPr txBox="1"/>
          <p:nvPr/>
        </p:nvSpPr>
        <p:spPr>
          <a:xfrm>
            <a:off x="2737823" y="1469893"/>
            <a:ext cx="5104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CTDT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4 </a:t>
            </a:r>
            <a:r>
              <a:rPr lang="en-US" sz="2800" b="1" dirty="0" err="1">
                <a:latin typeface="Times New Roman" panose="02020603050405020304" pitchFamily="18" charset="0"/>
              </a:rPr>
              <a:t>năm</a:t>
            </a:r>
            <a:r>
              <a:rPr lang="en-US" sz="2800" b="1" dirty="0">
                <a:latin typeface="Times New Roman" panose="02020603050405020304" pitchFamily="18" charset="0"/>
              </a:rPr>
              <a:t> (</a:t>
            </a:r>
            <a:r>
              <a:rPr lang="en-US" sz="2800" b="1" dirty="0" err="1">
                <a:latin typeface="Times New Roman" panose="02020603050405020304" pitchFamily="18" charset="0"/>
              </a:rPr>
              <a:t>cử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nhân</a:t>
            </a:r>
            <a:r>
              <a:rPr lang="en-US" sz="2800" b="1" dirty="0">
                <a:latin typeface="Times New Roman" panose="02020603050405020304" pitchFamily="18" charset="0"/>
              </a:rPr>
              <a:t>)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5201E-0466-A67B-9247-78EDD148CA1D}"/>
              </a:ext>
            </a:extLst>
          </p:cNvPr>
          <p:cNvSpPr txBox="1"/>
          <p:nvPr/>
        </p:nvSpPr>
        <p:spPr>
          <a:xfrm>
            <a:off x="2737824" y="2154478"/>
            <a:ext cx="590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Tối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đa</a:t>
            </a:r>
            <a:r>
              <a:rPr lang="en-US" sz="2800" b="1" dirty="0">
                <a:latin typeface="Times New Roman" panose="02020603050405020304" pitchFamily="18" charset="0"/>
              </a:rPr>
              <a:t> = 4 + 3 </a:t>
            </a:r>
            <a:r>
              <a:rPr lang="en-US" sz="2800" b="1" dirty="0" err="1">
                <a:latin typeface="Times New Roman" panose="02020603050405020304" pitchFamily="18" charset="0"/>
              </a:rPr>
              <a:t>năm</a:t>
            </a:r>
            <a:r>
              <a:rPr lang="en-US" sz="2800" b="1" dirty="0">
                <a:latin typeface="Times New Roman" panose="02020603050405020304" pitchFamily="18" charset="0"/>
              </a:rPr>
              <a:t> (6 HK) = 7 </a:t>
            </a:r>
            <a:r>
              <a:rPr lang="en-US" sz="2800" b="1" dirty="0" err="1">
                <a:latin typeface="Times New Roman" panose="02020603050405020304" pitchFamily="18" charset="0"/>
              </a:rPr>
              <a:t>năm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0EC94C-035B-54CC-60FD-03BDE69B6E51}"/>
              </a:ext>
            </a:extLst>
          </p:cNvPr>
          <p:cNvSpPr txBox="1"/>
          <p:nvPr/>
        </p:nvSpPr>
        <p:spPr>
          <a:xfrm>
            <a:off x="1056044" y="3523648"/>
            <a:ext cx="5104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CTDT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5 </a:t>
            </a:r>
            <a:r>
              <a:rPr lang="en-US" sz="2800" b="1" dirty="0" err="1">
                <a:latin typeface="Times New Roman" panose="02020603050405020304" pitchFamily="18" charset="0"/>
              </a:rPr>
              <a:t>năm</a:t>
            </a:r>
            <a:r>
              <a:rPr lang="en-US" sz="2800" b="1" dirty="0">
                <a:latin typeface="Times New Roman" panose="02020603050405020304" pitchFamily="18" charset="0"/>
              </a:rPr>
              <a:t> (</a:t>
            </a:r>
            <a:r>
              <a:rPr lang="en-US" sz="2800" b="1" dirty="0" err="1">
                <a:latin typeface="Times New Roman" panose="02020603050405020304" pitchFamily="18" charset="0"/>
              </a:rPr>
              <a:t>kỹ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sư</a:t>
            </a:r>
            <a:r>
              <a:rPr lang="en-US" sz="2800" b="1" dirty="0">
                <a:latin typeface="Times New Roman" panose="02020603050405020304" pitchFamily="18" charset="0"/>
              </a:rPr>
              <a:t>)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55D27-817E-C429-4C72-AD3986185C72}"/>
              </a:ext>
            </a:extLst>
          </p:cNvPr>
          <p:cNvSpPr txBox="1"/>
          <p:nvPr/>
        </p:nvSpPr>
        <p:spPr>
          <a:xfrm>
            <a:off x="1056045" y="4208233"/>
            <a:ext cx="590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Tối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đa</a:t>
            </a:r>
            <a:r>
              <a:rPr lang="en-US" sz="2800" b="1" dirty="0">
                <a:latin typeface="Times New Roman" panose="02020603050405020304" pitchFamily="18" charset="0"/>
              </a:rPr>
              <a:t> = 5 + 4 </a:t>
            </a:r>
            <a:r>
              <a:rPr lang="en-US" sz="2800" b="1" dirty="0" err="1">
                <a:latin typeface="Times New Roman" panose="02020603050405020304" pitchFamily="18" charset="0"/>
              </a:rPr>
              <a:t>năm</a:t>
            </a:r>
            <a:r>
              <a:rPr lang="en-US" sz="2800" b="1" dirty="0">
                <a:latin typeface="Times New Roman" panose="02020603050405020304" pitchFamily="18" charset="0"/>
              </a:rPr>
              <a:t> (8 HK) = 9 </a:t>
            </a:r>
            <a:r>
              <a:rPr lang="en-US" sz="2800" b="1" dirty="0" err="1">
                <a:latin typeface="Times New Roman" panose="02020603050405020304" pitchFamily="18" charset="0"/>
              </a:rPr>
              <a:t>năm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4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24A2-476A-3D26-8E8F-749C63D1F997}"/>
              </a:ext>
            </a:extLst>
          </p:cNvPr>
          <p:cNvSpPr txBox="1"/>
          <p:nvPr/>
        </p:nvSpPr>
        <p:spPr>
          <a:xfrm>
            <a:off x="205335" y="53599"/>
            <a:ext cx="84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8 –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hữu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4" name="Picture 9" descr="logoTDT-banquyen">
            <a:extLst>
              <a:ext uri="{FF2B5EF4-FFF2-40B4-BE49-F238E27FC236}">
                <a16:creationId xmlns:a16="http://schemas.microsoft.com/office/drawing/2014/main" id="{3AEF78B9-D498-730D-F6C4-F4FD645F6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83921-B881-0E13-909F-050AC49A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536"/>
            <a:ext cx="9144000" cy="2410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D8071-91AB-C515-98A1-F55DE2DC4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0401"/>
            <a:ext cx="9144000" cy="706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3AC05-D069-6891-A644-30FD4824D4B0}"/>
              </a:ext>
            </a:extLst>
          </p:cNvPr>
          <p:cNvSpPr txBox="1"/>
          <p:nvPr/>
        </p:nvSpPr>
        <p:spPr>
          <a:xfrm>
            <a:off x="328108" y="4179346"/>
            <a:ext cx="845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Cử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nhân</a:t>
            </a:r>
            <a:r>
              <a:rPr lang="en-US" sz="2800" b="1" dirty="0">
                <a:latin typeface="Times New Roman" panose="02020603050405020304" pitchFamily="18" charset="0"/>
              </a:rPr>
              <a:t>: </a:t>
            </a:r>
            <a:r>
              <a:rPr lang="en-US" sz="2800" b="1" dirty="0" err="1">
                <a:latin typeface="Times New Roman" panose="02020603050405020304" pitchFamily="18" charset="0"/>
              </a:rPr>
              <a:t>làm</a:t>
            </a:r>
            <a:r>
              <a:rPr lang="en-US" sz="2800" b="1" dirty="0">
                <a:latin typeface="Times New Roman" panose="02020603050405020304" pitchFamily="18" charset="0"/>
              </a:rPr>
              <a:t> KLTN 8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CFA1DC-7378-B064-DFCF-D8D36D77AD6C}"/>
              </a:ext>
            </a:extLst>
          </p:cNvPr>
          <p:cNvSpPr txBox="1"/>
          <p:nvPr/>
        </p:nvSpPr>
        <p:spPr>
          <a:xfrm>
            <a:off x="328108" y="4975189"/>
            <a:ext cx="845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Kỹ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sư</a:t>
            </a:r>
            <a:r>
              <a:rPr lang="en-US" sz="2800" b="1" dirty="0">
                <a:latin typeface="Times New Roman" panose="02020603050405020304" pitchFamily="18" charset="0"/>
              </a:rPr>
              <a:t>: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10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môn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sâu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47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1A978-2B0F-5BBD-4677-CE14B4964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342"/>
            <a:ext cx="9144000" cy="1526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27A55-166E-00F1-D683-10918F993C28}"/>
              </a:ext>
            </a:extLst>
          </p:cNvPr>
          <p:cNvSpPr txBox="1"/>
          <p:nvPr/>
        </p:nvSpPr>
        <p:spPr>
          <a:xfrm>
            <a:off x="205335" y="53599"/>
            <a:ext cx="84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8 –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hữu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5" name="Picture 9" descr="logoTDT-banquyen">
            <a:extLst>
              <a:ext uri="{FF2B5EF4-FFF2-40B4-BE49-F238E27FC236}">
                <a16:creationId xmlns:a16="http://schemas.microsoft.com/office/drawing/2014/main" id="{FE58023C-6FC2-E5CE-A828-08B900A0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A4156-9181-D7B7-81E8-5BBCA9C6F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5957"/>
            <a:ext cx="9144000" cy="2206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ABF4FE-27C0-05C0-C1A5-D98827135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32045"/>
            <a:ext cx="9144000" cy="10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27DCBD-1899-9A96-12E6-5DDBA493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74" y="799342"/>
            <a:ext cx="9144000" cy="1526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0195E4-EE8C-0D32-0894-37CD0BF97447}"/>
              </a:ext>
            </a:extLst>
          </p:cNvPr>
          <p:cNvSpPr txBox="1"/>
          <p:nvPr/>
        </p:nvSpPr>
        <p:spPr>
          <a:xfrm>
            <a:off x="205335" y="53599"/>
            <a:ext cx="84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8 –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hữu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4" name="Picture 9" descr="logoTDT-banquyen">
            <a:extLst>
              <a:ext uri="{FF2B5EF4-FFF2-40B4-BE49-F238E27FC236}">
                <a16:creationId xmlns:a16="http://schemas.microsoft.com/office/drawing/2014/main" id="{B24A378D-C16E-09C9-AB18-1DB2D0EA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FD409-CDC4-A08A-C6F6-79EE7D4CE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4024"/>
            <a:ext cx="9144000" cy="31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5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E535C-C2AD-62C8-FF36-37DB0B5449FD}"/>
              </a:ext>
            </a:extLst>
          </p:cNvPr>
          <p:cNvSpPr txBox="1"/>
          <p:nvPr/>
        </p:nvSpPr>
        <p:spPr>
          <a:xfrm>
            <a:off x="205335" y="53599"/>
            <a:ext cx="84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9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4" name="Picture 9" descr="logoTDT-banquyen">
            <a:extLst>
              <a:ext uri="{FF2B5EF4-FFF2-40B4-BE49-F238E27FC236}">
                <a16:creationId xmlns:a16="http://schemas.microsoft.com/office/drawing/2014/main" id="{0CA63E6D-E993-A316-DB03-C134CDE9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55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42BB9C-5684-C967-5A3E-8CEE1518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301"/>
            <a:ext cx="9144000" cy="3626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50495F-9857-4C65-7E5E-5D7B7FEA92BD}"/>
              </a:ext>
            </a:extLst>
          </p:cNvPr>
          <p:cNvSpPr txBox="1"/>
          <p:nvPr/>
        </p:nvSpPr>
        <p:spPr>
          <a:xfrm>
            <a:off x="952052" y="731520"/>
            <a:ext cx="6556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Kỹ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sư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335766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4B252E-041E-4119-92BB-7C7F82E69562}"/>
              </a:ext>
            </a:extLst>
          </p:cNvPr>
          <p:cNvSpPr txBox="1"/>
          <p:nvPr/>
        </p:nvSpPr>
        <p:spPr>
          <a:xfrm>
            <a:off x="316923" y="1358398"/>
            <a:ext cx="8510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Lưu</a:t>
            </a:r>
            <a:r>
              <a:rPr lang="en-US" sz="2800" b="1" dirty="0">
                <a:latin typeface="Times New Roman" panose="02020603050405020304" pitchFamily="18" charset="0"/>
              </a:rPr>
              <a:t> ý: </a:t>
            </a:r>
          </a:p>
          <a:p>
            <a:r>
              <a:rPr lang="en-US" sz="2800" b="1" dirty="0">
                <a:latin typeface="Times New Roman" panose="02020603050405020304" pitchFamily="18" charset="0"/>
              </a:rPr>
              <a:t>Sau </a:t>
            </a:r>
            <a:r>
              <a:rPr lang="en-US" sz="2800" b="1" dirty="0" err="1">
                <a:latin typeface="Times New Roman" panose="02020603050405020304" pitchFamily="18" charset="0"/>
              </a:rPr>
              <a:t>khi</a:t>
            </a:r>
            <a:r>
              <a:rPr lang="en-US" sz="2800" b="1" dirty="0">
                <a:latin typeface="Times New Roman" panose="02020603050405020304" pitchFamily="18" charset="0"/>
              </a:rPr>
              <a:t> TSNN: SV </a:t>
            </a:r>
            <a:r>
              <a:rPr lang="en-US" sz="2800" b="1" dirty="0" err="1">
                <a:latin typeface="Times New Roman" panose="02020603050405020304" pitchFamily="18" charset="0"/>
              </a:rPr>
              <a:t>sẽ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thi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Kỹ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thực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hành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môn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820E95D-2DB7-40EE-9DE3-5277AD0523CE}"/>
              </a:ext>
            </a:extLst>
          </p:cNvPr>
          <p:cNvSpPr/>
          <p:nvPr/>
        </p:nvSpPr>
        <p:spPr>
          <a:xfrm>
            <a:off x="144373" y="816063"/>
            <a:ext cx="1620982" cy="238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9" descr="logoTDT-banquyen">
            <a:extLst>
              <a:ext uri="{FF2B5EF4-FFF2-40B4-BE49-F238E27FC236}">
                <a16:creationId xmlns:a16="http://schemas.microsoft.com/office/drawing/2014/main" id="{D3A59DFF-2381-4C63-BA57-322B8984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4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logoTDT-banquy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6652" y="558018"/>
            <a:ext cx="4712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Khoá</a:t>
            </a:r>
            <a:r>
              <a:rPr lang="en-US" sz="2800" b="1" dirty="0">
                <a:latin typeface="Times New Roman" panose="02020603050405020304" pitchFamily="18" charset="0"/>
              </a:rPr>
              <a:t> TS </a:t>
            </a:r>
            <a:r>
              <a:rPr lang="en-US" sz="2800" b="1" dirty="0" err="1">
                <a:latin typeface="Times New Roman" panose="02020603050405020304" pitchFamily="18" charset="0"/>
              </a:rPr>
              <a:t>năm</a:t>
            </a:r>
            <a:r>
              <a:rPr lang="en-US" sz="2800" b="1" dirty="0">
                <a:latin typeface="Times New Roman" panose="02020603050405020304" pitchFamily="18" charset="0"/>
              </a:rPr>
              <a:t> 2022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518" y="1370445"/>
            <a:ext cx="797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Có</a:t>
            </a:r>
            <a:r>
              <a:rPr lang="en-US" sz="2800" b="1" dirty="0">
                <a:latin typeface="Times New Roman" panose="02020603050405020304" pitchFamily="18" charset="0"/>
              </a:rPr>
              <a:t> 3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: </a:t>
            </a:r>
          </a:p>
          <a:p>
            <a:endParaRPr lang="en-US" sz="2800" b="1" dirty="0">
              <a:latin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</a:rPr>
              <a:t>	+ </a:t>
            </a:r>
            <a:r>
              <a:rPr lang="en-US" sz="2800" b="1" dirty="0" err="1">
                <a:latin typeface="Times New Roman" panose="02020603050405020304" pitchFamily="18" charset="0"/>
              </a:rPr>
              <a:t>Vật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liệu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vô</a:t>
            </a:r>
            <a:r>
              <a:rPr lang="en-US" sz="2800" b="1" dirty="0">
                <a:latin typeface="Times New Roman" panose="02020603050405020304" pitchFamily="18" charset="0"/>
              </a:rPr>
              <a:t> c</a:t>
            </a:r>
            <a:r>
              <a:rPr lang="vi-VN" sz="2800" b="1" dirty="0">
                <a:latin typeface="Times New Roman" panose="02020603050405020304" pitchFamily="18" charset="0"/>
              </a:rPr>
              <a:t>ơ</a:t>
            </a:r>
            <a:endParaRPr lang="en-US" sz="2800" b="1" dirty="0">
              <a:latin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</a:rPr>
              <a:t>	+ </a:t>
            </a:r>
            <a:r>
              <a:rPr lang="en-US" sz="2800" b="1" dirty="0" err="1">
                <a:latin typeface="Times New Roman" panose="02020603050405020304" pitchFamily="18" charset="0"/>
              </a:rPr>
              <a:t>Vật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liệu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hữu</a:t>
            </a:r>
            <a:r>
              <a:rPr lang="en-US" sz="2800" b="1" dirty="0">
                <a:latin typeface="Times New Roman" panose="02020603050405020304" pitchFamily="18" charset="0"/>
              </a:rPr>
              <a:t> c</a:t>
            </a:r>
            <a:r>
              <a:rPr lang="vi-VN" sz="2800" b="1" dirty="0">
                <a:latin typeface="Times New Roman" panose="02020603050405020304" pitchFamily="18" charset="0"/>
              </a:rPr>
              <a:t>ơ</a:t>
            </a:r>
            <a:endParaRPr lang="en-US" sz="2800" b="1" dirty="0">
              <a:latin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</a:rPr>
              <a:t>	+ </a:t>
            </a:r>
            <a:r>
              <a:rPr lang="en-US" sz="2800" b="1" dirty="0" err="1">
                <a:latin typeface="Times New Roman" panose="02020603050405020304" pitchFamily="18" charset="0"/>
              </a:rPr>
              <a:t>Tổng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hợp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Hữu</a:t>
            </a:r>
            <a:r>
              <a:rPr lang="en-US" sz="2800" b="1" dirty="0">
                <a:latin typeface="Times New Roman" panose="02020603050405020304" pitchFamily="18" charset="0"/>
              </a:rPr>
              <a:t> c</a:t>
            </a:r>
            <a:r>
              <a:rPr lang="vi-VN" sz="2800" b="1" dirty="0">
                <a:latin typeface="Times New Roman" panose="02020603050405020304" pitchFamily="18" charset="0"/>
              </a:rPr>
              <a:t>ơ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logoTDT-banquy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2250" y="661554"/>
            <a:ext cx="852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Thực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hiện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việc</a:t>
            </a:r>
            <a:r>
              <a:rPr lang="en-US" sz="2800" b="1" dirty="0">
                <a:latin typeface="Times New Roman" panose="02020603050405020304" pitchFamily="18" charset="0"/>
              </a:rPr>
              <a:t> chia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thế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nào</a:t>
            </a:r>
            <a:r>
              <a:rPr lang="en-US" sz="2800" b="1" dirty="0">
                <a:latin typeface="Times New Roman" panose="02020603050405020304" pitchFamily="18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275" y="2857545"/>
            <a:ext cx="8382000" cy="520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sẽ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gì</a:t>
            </a:r>
            <a:r>
              <a:rPr lang="en-US" sz="2800" b="1" dirty="0">
                <a:latin typeface="Times New Roman" panose="02020603050405020304" pitchFamily="18" charset="0"/>
              </a:rPr>
              <a:t>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022" y="5052868"/>
            <a:ext cx="801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Công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việc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có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thể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làm</a:t>
            </a:r>
            <a:r>
              <a:rPr lang="en-US" sz="2800" b="1" dirty="0">
                <a:latin typeface="Times New Roman" panose="02020603050405020304" pitchFamily="18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76652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logoTDT-banquy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27579E-2DED-4480-80AC-0604B3DB9913}"/>
              </a:ext>
            </a:extLst>
          </p:cNvPr>
          <p:cNvSpPr txBox="1"/>
          <p:nvPr/>
        </p:nvSpPr>
        <p:spPr>
          <a:xfrm>
            <a:off x="987136" y="180451"/>
            <a:ext cx="7154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việc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chia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thế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nào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635CC-565A-49B4-BBFC-6016FCF277AA}"/>
              </a:ext>
            </a:extLst>
          </p:cNvPr>
          <p:cNvSpPr txBox="1"/>
          <p:nvPr/>
        </p:nvSpPr>
        <p:spPr>
          <a:xfrm>
            <a:off x="150668" y="915894"/>
            <a:ext cx="8473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Times New Roman" panose="02020603050405020304" pitchFamily="18" charset="0"/>
              </a:rPr>
              <a:t>SV </a:t>
            </a:r>
            <a:r>
              <a:rPr lang="en-US" sz="2800" b="1" dirty="0" err="1">
                <a:latin typeface="Times New Roman" panose="02020603050405020304" pitchFamily="18" charset="0"/>
              </a:rPr>
              <a:t>đăng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ký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vào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đường</a:t>
            </a:r>
            <a:r>
              <a:rPr lang="en-US" sz="2800" b="1" dirty="0">
                <a:latin typeface="Times New Roman" panose="02020603050405020304" pitchFamily="18" charset="0"/>
              </a:rPr>
              <a:t> link </a:t>
            </a:r>
            <a:r>
              <a:rPr lang="en-US" sz="2800" b="1" dirty="0" err="1">
                <a:latin typeface="Times New Roman" panose="02020603050405020304" pitchFamily="18" charset="0"/>
              </a:rPr>
              <a:t>về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mà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mình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muốn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theo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thứ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tự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ưu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tiên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từ</a:t>
            </a:r>
            <a:r>
              <a:rPr lang="en-US" sz="2800" b="1" dirty="0">
                <a:latin typeface="Times New Roman" panose="02020603050405020304" pitchFamily="18" charset="0"/>
              </a:rPr>
              <a:t> 1 </a:t>
            </a:r>
            <a:r>
              <a:rPr lang="en-US" sz="2800" b="1" dirty="0" err="1">
                <a:latin typeface="Times New Roman" panose="02020603050405020304" pitchFamily="18" charset="0"/>
              </a:rPr>
              <a:t>đến</a:t>
            </a:r>
            <a:r>
              <a:rPr lang="en-US" sz="2800" b="1" dirty="0">
                <a:latin typeface="Times New Roman" panose="02020603050405020304" pitchFamily="18" charset="0"/>
              </a:rPr>
              <a:t>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FD808-7429-4CA9-B9C8-AC055F85F4BC}"/>
              </a:ext>
            </a:extLst>
          </p:cNvPr>
          <p:cNvSpPr txBox="1"/>
          <p:nvPr/>
        </p:nvSpPr>
        <p:spPr>
          <a:xfrm>
            <a:off x="987136" y="1958686"/>
            <a:ext cx="8016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Lưu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ý: </a:t>
            </a:r>
            <a:r>
              <a:rPr lang="en-US" sz="2800" b="1" i="1" dirty="0">
                <a:latin typeface="Times New Roman" panose="02020603050405020304" pitchFamily="18" charset="0"/>
              </a:rPr>
              <a:t>SV </a:t>
            </a:r>
            <a:r>
              <a:rPr lang="en-US" sz="2800" b="1" i="1" dirty="0" err="1">
                <a:latin typeface="Times New Roman" panose="02020603050405020304" pitchFamily="18" charset="0"/>
              </a:rPr>
              <a:t>phải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nghiêm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chỉnh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chấp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hành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việc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đăng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ký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ngành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đúng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thời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gian</a:t>
            </a:r>
            <a:r>
              <a:rPr lang="en-US" sz="2800" b="1" i="1" dirty="0">
                <a:latin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</a:rPr>
              <a:t>đúng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quy</a:t>
            </a:r>
            <a:r>
              <a:rPr lang="en-US" sz="2800" b="1" i="1" dirty="0"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</a:rPr>
              <a:t>định</a:t>
            </a:r>
            <a:endParaRPr lang="en-US" sz="2800" b="1" i="1" dirty="0">
              <a:latin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BE317D1-47FB-7AD6-DBBB-6969D29F9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78" y="3429000"/>
            <a:ext cx="8853055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1" i="1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34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logoTDT-banquyen">
            <a:extLst>
              <a:ext uri="{FF2B5EF4-FFF2-40B4-BE49-F238E27FC236}">
                <a16:creationId xmlns:a16="http://schemas.microsoft.com/office/drawing/2014/main" id="{C54E5829-B8CD-318F-7CF4-85B3E4B92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67776A-4401-B597-7B53-1F9690AB8A1A}"/>
              </a:ext>
            </a:extLst>
          </p:cNvPr>
          <p:cNvSpPr txBox="1"/>
          <p:nvPr/>
        </p:nvSpPr>
        <p:spPr>
          <a:xfrm>
            <a:off x="925158" y="242047"/>
            <a:ext cx="7810051" cy="52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mốc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thời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gian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cần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lưu</a:t>
            </a:r>
            <a:r>
              <a:rPr lang="en-US" sz="2800" b="1" dirty="0">
                <a:latin typeface="Times New Roman" panose="02020603050405020304" pitchFamily="18" charset="0"/>
              </a:rPr>
              <a:t> 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F2F1D1-421D-9419-CDBE-A754DD1B0992}"/>
              </a:ext>
            </a:extLst>
          </p:cNvPr>
          <p:cNvSpPr txBox="1"/>
          <p:nvPr/>
        </p:nvSpPr>
        <p:spPr>
          <a:xfrm>
            <a:off x="312014" y="769172"/>
            <a:ext cx="8753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Thời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gian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SV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đăng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ký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chia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chuyên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ngành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 </a:t>
            </a:r>
          </a:p>
          <a:p>
            <a:r>
              <a:rPr lang="en-US" sz="2800" dirty="0">
                <a:solidFill>
                  <a:srgbClr val="202124"/>
                </a:solidFill>
                <a:latin typeface="Times New Roman" panose="02020603050405020304" pitchFamily="18" charset="0"/>
              </a:rPr>
              <a:t>                 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Từ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17h00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ngày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13/9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Đến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17h00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ngày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14/9/2024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2AFA7-8EC7-91AA-5D29-189CA48562EF}"/>
              </a:ext>
            </a:extLst>
          </p:cNvPr>
          <p:cNvSpPr txBox="1"/>
          <p:nvPr/>
        </p:nvSpPr>
        <p:spPr>
          <a:xfrm>
            <a:off x="272965" y="1859839"/>
            <a:ext cx="88319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Thời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gian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công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bố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danh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sách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đã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chia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chuyên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ngành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: 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Ngày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15/9/2024  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3B3C0-3D86-6952-0A01-FD981D1A7465}"/>
              </a:ext>
            </a:extLst>
          </p:cNvPr>
          <p:cNvSpPr txBox="1"/>
          <p:nvPr/>
        </p:nvSpPr>
        <p:spPr>
          <a:xfrm>
            <a:off x="258867" y="2950506"/>
            <a:ext cx="85561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Thời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gian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phản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hồi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thông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tin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cá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nhân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sau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khi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chia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chuyên</a:t>
            </a:r>
            <a:r>
              <a:rPr lang="en-US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ngành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đến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hết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17h00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ngày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16/9/2024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. </a:t>
            </a:r>
          </a:p>
          <a:p>
            <a:pPr algn="just"/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Sau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thời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gian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trên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nếu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SV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không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phản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hồi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thì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sẽ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tự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chịu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trách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nhiệm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về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những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thông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tin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mình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đã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đăng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ký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44797-4831-D467-E901-AE8EFF43CFB5}"/>
              </a:ext>
            </a:extLst>
          </p:cNvPr>
          <p:cNvSpPr txBox="1"/>
          <p:nvPr/>
        </p:nvSpPr>
        <p:spPr>
          <a:xfrm>
            <a:off x="258867" y="5495478"/>
            <a:ext cx="8773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Thời gian công bố DSSV được chia chuyên ngành chính thức:</a:t>
            </a:r>
            <a:r>
              <a:rPr lang="vi-VN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8h00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ngày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 17/9/2024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37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726E8B-7D00-DB92-AB11-547B0EDAE992}"/>
              </a:ext>
            </a:extLst>
          </p:cNvPr>
          <p:cNvSpPr txBox="1"/>
          <p:nvPr/>
        </p:nvSpPr>
        <p:spPr>
          <a:xfrm>
            <a:off x="804045" y="819638"/>
            <a:ext cx="7907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SV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nào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không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thực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đúng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hạn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: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phải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thực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việc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chia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chuyên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ngành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theo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khóa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sau</a:t>
            </a:r>
            <a:endParaRPr lang="en-US" sz="28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5" name="Picture 9" descr="logoTDT-banquyen">
            <a:extLst>
              <a:ext uri="{FF2B5EF4-FFF2-40B4-BE49-F238E27FC236}">
                <a16:creationId xmlns:a16="http://schemas.microsoft.com/office/drawing/2014/main" id="{775DA503-263C-D8A2-9D7F-1D2D9F1B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F9509-F684-114B-359D-23A883856385}"/>
              </a:ext>
            </a:extLst>
          </p:cNvPr>
          <p:cNvSpPr txBox="1"/>
          <p:nvPr/>
        </p:nvSpPr>
        <p:spPr>
          <a:xfrm>
            <a:off x="486176" y="2067724"/>
            <a:ext cx="83770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KHHT HK2/24-25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800" b="1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sz="2800" b="1" dirty="0">
              <a:solidFill>
                <a:srgbClr val="081C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9h00 </a:t>
            </a:r>
            <a:r>
              <a:rPr lang="en-US" sz="2800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17/9/2024- 9h00 </a:t>
            </a:r>
            <a:r>
              <a:rPr lang="en-US" sz="2800" i="0" dirty="0" err="1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i="0" dirty="0">
                <a:solidFill>
                  <a:srgbClr val="081C3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18/9/2024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26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logoTDT-banquy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457B72-32EB-446B-A0B9-874553D3B446}"/>
              </a:ext>
            </a:extLst>
          </p:cNvPr>
          <p:cNvSpPr txBox="1"/>
          <p:nvPr/>
        </p:nvSpPr>
        <p:spPr>
          <a:xfrm>
            <a:off x="987136" y="180451"/>
            <a:ext cx="7154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hiện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việc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chia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thế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nào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556DF-9357-4633-A912-F7AD509B882F}"/>
              </a:ext>
            </a:extLst>
          </p:cNvPr>
          <p:cNvSpPr txBox="1"/>
          <p:nvPr/>
        </p:nvSpPr>
        <p:spPr>
          <a:xfrm>
            <a:off x="335106" y="1112190"/>
            <a:ext cx="8473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Việc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latin typeface="Times New Roman" panose="02020603050405020304" pitchFamily="18" charset="0"/>
              </a:rPr>
              <a:t>: </a:t>
            </a:r>
            <a:r>
              <a:rPr lang="en-US" sz="2800" b="1" dirty="0" err="1">
                <a:latin typeface="Times New Roman" panose="02020603050405020304" pitchFamily="18" charset="0"/>
              </a:rPr>
              <a:t>dựa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theo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điểm</a:t>
            </a:r>
            <a:r>
              <a:rPr lang="en-US" sz="2800" b="1" dirty="0">
                <a:latin typeface="Times New Roman" panose="02020603050405020304" pitchFamily="18" charset="0"/>
              </a:rPr>
              <a:t> TBTL </a:t>
            </a:r>
            <a:r>
              <a:rPr lang="en-US" sz="2800" b="1" dirty="0" err="1">
                <a:latin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</a:rPr>
              <a:t> SV </a:t>
            </a:r>
            <a:r>
              <a:rPr lang="en-US" sz="2800" b="1" dirty="0" err="1">
                <a:latin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theo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lượng</a:t>
            </a:r>
            <a:r>
              <a:rPr lang="en-US" sz="2800" b="1" dirty="0">
                <a:latin typeface="Times New Roman" panose="02020603050405020304" pitchFamily="18" charset="0"/>
              </a:rPr>
              <a:t> SV </a:t>
            </a:r>
            <a:r>
              <a:rPr lang="en-US" sz="2800" b="1" dirty="0" err="1">
                <a:latin typeface="Times New Roman" panose="02020603050405020304" pitchFamily="18" charset="0"/>
              </a:rPr>
              <a:t>mà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Bộ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môn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có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thể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đảm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nhận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7F3A-87BB-40BC-BA0D-8388F96F689B}"/>
              </a:ext>
            </a:extLst>
          </p:cNvPr>
          <p:cNvSpPr txBox="1"/>
          <p:nvPr/>
        </p:nvSpPr>
        <p:spPr>
          <a:xfrm>
            <a:off x="444211" y="4022199"/>
            <a:ext cx="5252605" cy="520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sẽ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gì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AE093-8F13-48BC-BDB2-A3B991A3081D}"/>
              </a:ext>
            </a:extLst>
          </p:cNvPr>
          <p:cNvSpPr txBox="1"/>
          <p:nvPr/>
        </p:nvSpPr>
        <p:spPr>
          <a:xfrm>
            <a:off x="335106" y="4791704"/>
            <a:ext cx="847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</a:rPr>
              <a:t>SV </a:t>
            </a:r>
            <a:r>
              <a:rPr lang="en-US" sz="2800" b="1" dirty="0" err="1">
                <a:latin typeface="Times New Roman" panose="02020603050405020304" pitchFamily="18" charset="0"/>
              </a:rPr>
              <a:t>xem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thêm</a:t>
            </a:r>
            <a:r>
              <a:rPr lang="en-US" sz="2800" b="1" dirty="0">
                <a:latin typeface="Times New Roman" panose="02020603050405020304" pitchFamily="18" charset="0"/>
              </a:rPr>
              <a:t> ở </a:t>
            </a:r>
            <a:r>
              <a:rPr lang="en-US" sz="2800" b="1" dirty="0" err="1">
                <a:latin typeface="Times New Roman" panose="02020603050405020304" pitchFamily="18" charset="0"/>
              </a:rPr>
              <a:t>cổng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thông</a:t>
            </a:r>
            <a:r>
              <a:rPr lang="en-US" sz="2800" b="1" dirty="0">
                <a:latin typeface="Times New Roman" panose="02020603050405020304" pitchFamily="18" charset="0"/>
              </a:rPr>
              <a:t> tin SV – </a:t>
            </a:r>
            <a:r>
              <a:rPr lang="en-US" sz="2800" b="1" dirty="0" err="1">
                <a:latin typeface="Times New Roman" panose="02020603050405020304" pitchFamily="18" charset="0"/>
              </a:rPr>
              <a:t>mục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sơ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đồ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đào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tạo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5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logoTDT-banquy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4045" cy="44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558A61-56EF-4D17-9AB1-AB599C0032BD}"/>
              </a:ext>
            </a:extLst>
          </p:cNvPr>
          <p:cNvSpPr txBox="1"/>
          <p:nvPr/>
        </p:nvSpPr>
        <p:spPr>
          <a:xfrm>
            <a:off x="172047" y="975110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2A5DA-A74D-4F29-9828-4F935BAE835E}"/>
              </a:ext>
            </a:extLst>
          </p:cNvPr>
          <p:cNvSpPr txBox="1"/>
          <p:nvPr/>
        </p:nvSpPr>
        <p:spPr>
          <a:xfrm>
            <a:off x="2587336" y="181263"/>
            <a:ext cx="5252605" cy="520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chuyên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ngành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sẽ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gì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C95B4-4771-B01B-BF00-EC11099D8D7A}"/>
              </a:ext>
            </a:extLst>
          </p:cNvPr>
          <p:cNvSpPr txBox="1"/>
          <p:nvPr/>
        </p:nvSpPr>
        <p:spPr>
          <a:xfrm>
            <a:off x="1343622" y="1626573"/>
            <a:ext cx="725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21 </a:t>
            </a:r>
            <a:r>
              <a:rPr lang="en-US" sz="2800" b="1" dirty="0" err="1">
                <a:latin typeface="Times New Roman" panose="02020603050405020304" pitchFamily="18" charset="0"/>
              </a:rPr>
              <a:t>tín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chỉ</a:t>
            </a:r>
            <a:r>
              <a:rPr lang="en-US" sz="2800" b="1" dirty="0">
                <a:latin typeface="Times New Roman" panose="02020603050405020304" pitchFamily="18" charset="0"/>
              </a:rPr>
              <a:t> -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2F29E-D395-7520-6BB0-DED10E75D849}"/>
              </a:ext>
            </a:extLst>
          </p:cNvPr>
          <p:cNvSpPr txBox="1"/>
          <p:nvPr/>
        </p:nvSpPr>
        <p:spPr>
          <a:xfrm>
            <a:off x="172047" y="2481807"/>
            <a:ext cx="84255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7</a:t>
            </a:r>
            <a:r>
              <a:rPr lang="en-US" sz="2800" b="1" dirty="0">
                <a:latin typeface="Times New Roman" panose="02020603050405020304" pitchFamily="18" charset="0"/>
              </a:rPr>
              <a:t>: 9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tự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</a:rPr>
              <a:t> + 24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bắt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buộc</a:t>
            </a:r>
            <a:endParaRPr lang="en-US" sz="2800" b="1" dirty="0">
              <a:latin typeface="Times New Roman" panose="02020603050405020304" pitchFamily="18" charset="0"/>
            </a:endParaRPr>
          </a:p>
          <a:p>
            <a:pPr marL="1430338" indent="-1430338"/>
            <a:r>
              <a:rPr lang="en-US" sz="2800" b="1" dirty="0">
                <a:latin typeface="Times New Roman" panose="02020603050405020304" pitchFamily="18" charset="0"/>
              </a:rPr>
              <a:t>                </a:t>
            </a:r>
            <a:r>
              <a:rPr lang="en-US" sz="2800" b="1" dirty="0" err="1">
                <a:latin typeface="Times New Roman" panose="02020603050405020304" pitchFamily="18" charset="0"/>
              </a:rPr>
              <a:t>Lưu</a:t>
            </a:r>
            <a:r>
              <a:rPr lang="en-US" sz="2800" b="1" dirty="0">
                <a:latin typeface="Times New Roman" panose="02020603050405020304" pitchFamily="18" charset="0"/>
              </a:rPr>
              <a:t> ý: </a:t>
            </a:r>
            <a:r>
              <a:rPr lang="en-US" sz="2800" b="1" dirty="0" err="1">
                <a:latin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lượng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môn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&gt; </a:t>
            </a:r>
            <a:r>
              <a:rPr lang="en-US" sz="2800" b="1" dirty="0" err="1">
                <a:latin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đóng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</a:rPr>
              <a:t>phí</a:t>
            </a:r>
            <a:endParaRPr lang="en-US" sz="2800" b="1" dirty="0">
              <a:latin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</a:rPr>
              <a:t>VD: ……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F17A7-5D5E-902B-B1CA-F9A468A0625E}"/>
              </a:ext>
            </a:extLst>
          </p:cNvPr>
          <p:cNvSpPr txBox="1"/>
          <p:nvPr/>
        </p:nvSpPr>
        <p:spPr>
          <a:xfrm>
            <a:off x="220532" y="5109883"/>
            <a:ext cx="791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8: </a:t>
            </a:r>
            <a:r>
              <a:rPr lang="en-US" sz="2800" b="1" dirty="0">
                <a:latin typeface="Times New Roman" panose="02020603050405020304" pitchFamily="18" charset="0"/>
              </a:rPr>
              <a:t>14 </a:t>
            </a:r>
            <a:r>
              <a:rPr lang="en-US" sz="2800" b="1" dirty="0" err="1">
                <a:latin typeface="Times New Roman" panose="02020603050405020304" pitchFamily="18" charset="0"/>
              </a:rPr>
              <a:t>tc</a:t>
            </a:r>
            <a:r>
              <a:rPr lang="en-US" sz="2800" b="1" dirty="0">
                <a:latin typeface="Times New Roman" panose="02020603050405020304" pitchFamily="18" charset="0"/>
              </a:rPr>
              <a:t> KLTN/CĐNC</a:t>
            </a:r>
          </a:p>
        </p:txBody>
      </p:sp>
    </p:spTree>
    <p:extLst>
      <p:ext uri="{BB962C8B-B14F-4D97-AF65-F5344CB8AC3E}">
        <p14:creationId xmlns:p14="http://schemas.microsoft.com/office/powerpoint/2010/main" val="4040727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err="1" smtClean="0">
            <a:latin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635</Words>
  <Application>Microsoft Office PowerPoint</Application>
  <PresentationFormat>On-screen Show (4:3)</PresentationFormat>
  <Paragraphs>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Tuong-Ha</cp:lastModifiedBy>
  <cp:revision>52</cp:revision>
  <dcterms:created xsi:type="dcterms:W3CDTF">2018-08-15T14:39:23Z</dcterms:created>
  <dcterms:modified xsi:type="dcterms:W3CDTF">2024-09-11T08:52:41Z</dcterms:modified>
</cp:coreProperties>
</file>